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62" r:id="rId7"/>
    <p:sldId id="263" r:id="rId8"/>
    <p:sldId id="265" r:id="rId9"/>
    <p:sldId id="264" r:id="rId10"/>
    <p:sldId id="266" r:id="rId11"/>
    <p:sldId id="267"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6" r:id="rId29"/>
    <p:sldId id="285" r:id="rId30"/>
    <p:sldId id="287" r:id="rId31"/>
    <p:sldId id="288" r:id="rId32"/>
    <p:sldId id="289" r:id="rId33"/>
    <p:sldId id="290" r:id="rId34"/>
    <p:sldId id="291" r:id="rId35"/>
    <p:sldId id="292" r:id="rId36"/>
    <p:sldId id="293" r:id="rId37"/>
    <p:sldId id="295" r:id="rId38"/>
    <p:sldId id="296" r:id="rId39"/>
    <p:sldId id="297" r:id="rId40"/>
    <p:sldId id="298" r:id="rId41"/>
    <p:sldId id="299" r:id="rId42"/>
    <p:sldId id="300" r:id="rId43"/>
    <p:sldId id="301" r:id="rId44"/>
    <p:sldId id="294" r:id="rId45"/>
    <p:sldId id="302" r:id="rId46"/>
    <p:sldId id="303" r:id="rId47"/>
    <p:sldId id="304" r:id="rId48"/>
    <p:sldId id="305" r:id="rId49"/>
    <p:sldId id="306" r:id="rId50"/>
    <p:sldId id="268" r:id="rId51"/>
    <p:sldId id="25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20" d="100"/>
          <a:sy n="120" d="100"/>
        </p:scale>
        <p:origin x="120" y="2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44BE0B18-FE7B-4D1B-9249-E5DA52880CE8}" type="datetimeFigureOut">
              <a:rPr lang="en-IN" smtClean="0"/>
              <a:t>24-08-2023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81379FD-5FA0-4F34-A301-93857542C2D0}" type="slidenum">
              <a:rPr lang="en-IN" smtClean="0"/>
              <a:t>‹#›</a:t>
            </a:fld>
            <a:endParaRPr lang="en-IN"/>
          </a:p>
        </p:txBody>
      </p:sp>
    </p:spTree>
    <p:extLst>
      <p:ext uri="{BB962C8B-B14F-4D97-AF65-F5344CB8AC3E}">
        <p14:creationId xmlns:p14="http://schemas.microsoft.com/office/powerpoint/2010/main" val="2815210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44BE0B18-FE7B-4D1B-9249-E5DA52880CE8}" type="datetimeFigureOut">
              <a:rPr lang="en-IN" smtClean="0"/>
              <a:t>24-08-2023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81379FD-5FA0-4F34-A301-93857542C2D0}" type="slidenum">
              <a:rPr lang="en-IN" smtClean="0"/>
              <a:t>‹#›</a:t>
            </a:fld>
            <a:endParaRPr lang="en-IN"/>
          </a:p>
        </p:txBody>
      </p:sp>
    </p:spTree>
    <p:extLst>
      <p:ext uri="{BB962C8B-B14F-4D97-AF65-F5344CB8AC3E}">
        <p14:creationId xmlns:p14="http://schemas.microsoft.com/office/powerpoint/2010/main" val="1728500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44BE0B18-FE7B-4D1B-9249-E5DA52880CE8}" type="datetimeFigureOut">
              <a:rPr lang="en-IN" smtClean="0"/>
              <a:t>24-08-2023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81379FD-5FA0-4F34-A301-93857542C2D0}" type="slidenum">
              <a:rPr lang="en-IN" smtClean="0"/>
              <a:t>‹#›</a:t>
            </a:fld>
            <a:endParaRPr lang="en-IN"/>
          </a:p>
        </p:txBody>
      </p:sp>
    </p:spTree>
    <p:extLst>
      <p:ext uri="{BB962C8B-B14F-4D97-AF65-F5344CB8AC3E}">
        <p14:creationId xmlns:p14="http://schemas.microsoft.com/office/powerpoint/2010/main" val="729902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44BE0B18-FE7B-4D1B-9249-E5DA52880CE8}" type="datetimeFigureOut">
              <a:rPr lang="en-IN" smtClean="0"/>
              <a:t>24-08-2023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81379FD-5FA0-4F34-A301-93857542C2D0}" type="slidenum">
              <a:rPr lang="en-IN" smtClean="0"/>
              <a:t>‹#›</a:t>
            </a:fld>
            <a:endParaRPr lang="en-IN"/>
          </a:p>
        </p:txBody>
      </p:sp>
    </p:spTree>
    <p:extLst>
      <p:ext uri="{BB962C8B-B14F-4D97-AF65-F5344CB8AC3E}">
        <p14:creationId xmlns:p14="http://schemas.microsoft.com/office/powerpoint/2010/main" val="4067295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4BE0B18-FE7B-4D1B-9249-E5DA52880CE8}" type="datetimeFigureOut">
              <a:rPr lang="en-IN" smtClean="0"/>
              <a:t>24-08-2023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381379FD-5FA0-4F34-A301-93857542C2D0}" type="slidenum">
              <a:rPr lang="en-IN" smtClean="0"/>
              <a:t>‹#›</a:t>
            </a:fld>
            <a:endParaRPr lang="en-IN"/>
          </a:p>
        </p:txBody>
      </p:sp>
    </p:spTree>
    <p:extLst>
      <p:ext uri="{BB962C8B-B14F-4D97-AF65-F5344CB8AC3E}">
        <p14:creationId xmlns:p14="http://schemas.microsoft.com/office/powerpoint/2010/main" val="431471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44BE0B18-FE7B-4D1B-9249-E5DA52880CE8}" type="datetimeFigureOut">
              <a:rPr lang="en-IN" smtClean="0"/>
              <a:t>24-08-2023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81379FD-5FA0-4F34-A301-93857542C2D0}" type="slidenum">
              <a:rPr lang="en-IN" smtClean="0"/>
              <a:t>‹#›</a:t>
            </a:fld>
            <a:endParaRPr lang="en-IN"/>
          </a:p>
        </p:txBody>
      </p:sp>
    </p:spTree>
    <p:extLst>
      <p:ext uri="{BB962C8B-B14F-4D97-AF65-F5344CB8AC3E}">
        <p14:creationId xmlns:p14="http://schemas.microsoft.com/office/powerpoint/2010/main" val="3853703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44BE0B18-FE7B-4D1B-9249-E5DA52880CE8}" type="datetimeFigureOut">
              <a:rPr lang="en-IN" smtClean="0"/>
              <a:t>24-08-2023</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381379FD-5FA0-4F34-A301-93857542C2D0}" type="slidenum">
              <a:rPr lang="en-IN" smtClean="0"/>
              <a:t>‹#›</a:t>
            </a:fld>
            <a:endParaRPr lang="en-IN"/>
          </a:p>
        </p:txBody>
      </p:sp>
    </p:spTree>
    <p:extLst>
      <p:ext uri="{BB962C8B-B14F-4D97-AF65-F5344CB8AC3E}">
        <p14:creationId xmlns:p14="http://schemas.microsoft.com/office/powerpoint/2010/main" val="3923902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44BE0B18-FE7B-4D1B-9249-E5DA52880CE8}" type="datetimeFigureOut">
              <a:rPr lang="en-IN" smtClean="0"/>
              <a:t>24-08-2023</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381379FD-5FA0-4F34-A301-93857542C2D0}" type="slidenum">
              <a:rPr lang="en-IN" smtClean="0"/>
              <a:t>‹#›</a:t>
            </a:fld>
            <a:endParaRPr lang="en-IN"/>
          </a:p>
        </p:txBody>
      </p:sp>
    </p:spTree>
    <p:extLst>
      <p:ext uri="{BB962C8B-B14F-4D97-AF65-F5344CB8AC3E}">
        <p14:creationId xmlns:p14="http://schemas.microsoft.com/office/powerpoint/2010/main" val="2697704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BE0B18-FE7B-4D1B-9249-E5DA52880CE8}" type="datetimeFigureOut">
              <a:rPr lang="en-IN" smtClean="0"/>
              <a:t>24-08-2023</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381379FD-5FA0-4F34-A301-93857542C2D0}" type="slidenum">
              <a:rPr lang="en-IN" smtClean="0"/>
              <a:t>‹#›</a:t>
            </a:fld>
            <a:endParaRPr lang="en-IN"/>
          </a:p>
        </p:txBody>
      </p:sp>
    </p:spTree>
    <p:extLst>
      <p:ext uri="{BB962C8B-B14F-4D97-AF65-F5344CB8AC3E}">
        <p14:creationId xmlns:p14="http://schemas.microsoft.com/office/powerpoint/2010/main" val="1241610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4BE0B18-FE7B-4D1B-9249-E5DA52880CE8}" type="datetimeFigureOut">
              <a:rPr lang="en-IN" smtClean="0"/>
              <a:t>24-08-2023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81379FD-5FA0-4F34-A301-93857542C2D0}" type="slidenum">
              <a:rPr lang="en-IN" smtClean="0"/>
              <a:t>‹#›</a:t>
            </a:fld>
            <a:endParaRPr lang="en-IN"/>
          </a:p>
        </p:txBody>
      </p:sp>
    </p:spTree>
    <p:extLst>
      <p:ext uri="{BB962C8B-B14F-4D97-AF65-F5344CB8AC3E}">
        <p14:creationId xmlns:p14="http://schemas.microsoft.com/office/powerpoint/2010/main" val="680340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4BE0B18-FE7B-4D1B-9249-E5DA52880CE8}" type="datetimeFigureOut">
              <a:rPr lang="en-IN" smtClean="0"/>
              <a:t>24-08-2023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381379FD-5FA0-4F34-A301-93857542C2D0}" type="slidenum">
              <a:rPr lang="en-IN" smtClean="0"/>
              <a:t>‹#›</a:t>
            </a:fld>
            <a:endParaRPr lang="en-IN"/>
          </a:p>
        </p:txBody>
      </p:sp>
    </p:spTree>
    <p:extLst>
      <p:ext uri="{BB962C8B-B14F-4D97-AF65-F5344CB8AC3E}">
        <p14:creationId xmlns:p14="http://schemas.microsoft.com/office/powerpoint/2010/main" val="2731702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BE0B18-FE7B-4D1B-9249-E5DA52880CE8}" type="datetimeFigureOut">
              <a:rPr lang="en-IN" smtClean="0"/>
              <a:t>24-08-2023</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1379FD-5FA0-4F34-A301-93857542C2D0}" type="slidenum">
              <a:rPr lang="en-IN" smtClean="0"/>
              <a:t>‹#›</a:t>
            </a:fld>
            <a:endParaRPr lang="en-IN"/>
          </a:p>
        </p:txBody>
      </p:sp>
    </p:spTree>
    <p:extLst>
      <p:ext uri="{BB962C8B-B14F-4D97-AF65-F5344CB8AC3E}">
        <p14:creationId xmlns:p14="http://schemas.microsoft.com/office/powerpoint/2010/main" val="2125374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N" dirty="0" smtClean="0"/>
              <a:t>Chandrayyan-3</a:t>
            </a:r>
            <a:endParaRPr lang="en-IN" dirty="0"/>
          </a:p>
        </p:txBody>
      </p:sp>
      <p:sp>
        <p:nvSpPr>
          <p:cNvPr id="3" name="Subtitle 2"/>
          <p:cNvSpPr>
            <a:spLocks noGrp="1"/>
          </p:cNvSpPr>
          <p:nvPr>
            <p:ph type="subTitle" idx="1"/>
          </p:nvPr>
        </p:nvSpPr>
        <p:spPr/>
        <p:txBody>
          <a:bodyPr/>
          <a:lstStyle/>
          <a:p>
            <a:r>
              <a:rPr lang="en-IN" dirty="0" smtClean="0"/>
              <a:t>Dinesh Kumar</a:t>
            </a:r>
          </a:p>
          <a:p>
            <a:r>
              <a:rPr lang="en-IN" dirty="0" smtClean="0"/>
              <a:t>ISRO</a:t>
            </a:r>
          </a:p>
          <a:p>
            <a:r>
              <a:rPr lang="en-IN" dirty="0" smtClean="0"/>
              <a:t>Bangalore</a:t>
            </a:r>
            <a:endParaRPr lang="en-IN" dirty="0"/>
          </a:p>
        </p:txBody>
      </p:sp>
    </p:spTree>
    <p:extLst>
      <p:ext uri="{BB962C8B-B14F-4D97-AF65-F5344CB8AC3E}">
        <p14:creationId xmlns:p14="http://schemas.microsoft.com/office/powerpoint/2010/main" val="35337448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52811" y="0"/>
            <a:ext cx="9885750" cy="6904333"/>
          </a:xfrm>
          <a:prstGeom prst="rect">
            <a:avLst/>
          </a:prstGeom>
        </p:spPr>
      </p:pic>
    </p:spTree>
    <p:extLst>
      <p:ext uri="{BB962C8B-B14F-4D97-AF65-F5344CB8AC3E}">
        <p14:creationId xmlns:p14="http://schemas.microsoft.com/office/powerpoint/2010/main" val="21379010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06959" y="84026"/>
            <a:ext cx="8329737" cy="6707951"/>
          </a:xfrm>
          <a:prstGeom prst="rect">
            <a:avLst/>
          </a:prstGeom>
        </p:spPr>
      </p:pic>
    </p:spTree>
    <p:extLst>
      <p:ext uri="{BB962C8B-B14F-4D97-AF65-F5344CB8AC3E}">
        <p14:creationId xmlns:p14="http://schemas.microsoft.com/office/powerpoint/2010/main" val="38913747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w Orbits Wo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3846" y="451775"/>
            <a:ext cx="5784394" cy="5503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6945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andrayaan-3 enters lunar orbit - The Hind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079" y="335943"/>
            <a:ext cx="8741757" cy="6192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5383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ission Moon: From launch to landing, the journey of Chandrayaan-3 so far-  The New Indian Expr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131" y="842838"/>
            <a:ext cx="10622944" cy="5311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1351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81312" y="214312"/>
            <a:ext cx="6429375" cy="6429375"/>
          </a:xfrm>
          <a:prstGeom prst="rect">
            <a:avLst/>
          </a:prstGeom>
        </p:spPr>
      </p:pic>
    </p:spTree>
    <p:extLst>
      <p:ext uri="{BB962C8B-B14F-4D97-AF65-F5344CB8AC3E}">
        <p14:creationId xmlns:p14="http://schemas.microsoft.com/office/powerpoint/2010/main" val="40310232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blob:https://web.whatsapp.com/9ca236be-255c-47e4-85fa-a86a352c398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3" name="Picture 2"/>
          <p:cNvPicPr>
            <a:picLocks noChangeAspect="1"/>
          </p:cNvPicPr>
          <p:nvPr/>
        </p:nvPicPr>
        <p:blipFill>
          <a:blip r:embed="rId2"/>
          <a:stretch>
            <a:fillRect/>
          </a:stretch>
        </p:blipFill>
        <p:spPr>
          <a:xfrm>
            <a:off x="2863381" y="7937"/>
            <a:ext cx="5031237" cy="6719515"/>
          </a:xfrm>
          <a:prstGeom prst="rect">
            <a:avLst/>
          </a:prstGeom>
        </p:spPr>
      </p:pic>
    </p:spTree>
    <p:extLst>
      <p:ext uri="{BB962C8B-B14F-4D97-AF65-F5344CB8AC3E}">
        <p14:creationId xmlns:p14="http://schemas.microsoft.com/office/powerpoint/2010/main" val="26273752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2500" y="42862"/>
            <a:ext cx="10287000" cy="6772275"/>
          </a:xfrm>
          <a:prstGeom prst="rect">
            <a:avLst/>
          </a:prstGeom>
        </p:spPr>
      </p:pic>
    </p:spTree>
    <p:extLst>
      <p:ext uri="{BB962C8B-B14F-4D97-AF65-F5344CB8AC3E}">
        <p14:creationId xmlns:p14="http://schemas.microsoft.com/office/powerpoint/2010/main" val="5110201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6247" y="151075"/>
            <a:ext cx="6574555" cy="6636192"/>
          </a:xfrm>
          <a:prstGeom prst="rect">
            <a:avLst/>
          </a:prstGeom>
        </p:spPr>
      </p:pic>
      <p:pic>
        <p:nvPicPr>
          <p:cNvPr id="3" name="Picture 2"/>
          <p:cNvPicPr>
            <a:picLocks noChangeAspect="1"/>
          </p:cNvPicPr>
          <p:nvPr/>
        </p:nvPicPr>
        <p:blipFill>
          <a:blip r:embed="rId3"/>
          <a:stretch>
            <a:fillRect/>
          </a:stretch>
        </p:blipFill>
        <p:spPr>
          <a:xfrm>
            <a:off x="6860802" y="1983384"/>
            <a:ext cx="5282796" cy="2971573"/>
          </a:xfrm>
          <a:prstGeom prst="rect">
            <a:avLst/>
          </a:prstGeom>
        </p:spPr>
      </p:pic>
    </p:spTree>
    <p:extLst>
      <p:ext uri="{BB962C8B-B14F-4D97-AF65-F5344CB8AC3E}">
        <p14:creationId xmlns:p14="http://schemas.microsoft.com/office/powerpoint/2010/main" val="30821852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2064" y="366505"/>
            <a:ext cx="5734050" cy="4057650"/>
          </a:xfrm>
          <a:prstGeom prst="rect">
            <a:avLst/>
          </a:prstGeom>
        </p:spPr>
      </p:pic>
      <p:sp>
        <p:nvSpPr>
          <p:cNvPr id="3" name="Rectangle 2"/>
          <p:cNvSpPr/>
          <p:nvPr/>
        </p:nvSpPr>
        <p:spPr>
          <a:xfrm>
            <a:off x="5783249" y="163118"/>
            <a:ext cx="6096000" cy="2031325"/>
          </a:xfrm>
          <a:prstGeom prst="rect">
            <a:avLst/>
          </a:prstGeom>
        </p:spPr>
        <p:txBody>
          <a:bodyPr>
            <a:spAutoFit/>
          </a:bodyPr>
          <a:lstStyle/>
          <a:p>
            <a:r>
              <a:rPr lang="en-US" smtClean="0"/>
              <a:t>Turbine: The turbine is a rotating component that is driven by the hot gases produced during the combustion of propellants in the engine's combustion chamber. </a:t>
            </a:r>
            <a:r>
              <a:rPr lang="en-US" dirty="0" smtClean="0"/>
              <a:t>This can be thought of as similar to a wind turbine or a water turbine, but instead of wind or water, it's the high-speed and high-temperature exhaust gases from the combustion process that drive the turbine's rotation.</a:t>
            </a:r>
            <a:endParaRPr lang="en-IN"/>
          </a:p>
        </p:txBody>
      </p:sp>
      <p:sp>
        <p:nvSpPr>
          <p:cNvPr id="4" name="Rectangle 3"/>
          <p:cNvSpPr/>
          <p:nvPr/>
        </p:nvSpPr>
        <p:spPr>
          <a:xfrm>
            <a:off x="5846114" y="2194443"/>
            <a:ext cx="6096000" cy="1477328"/>
          </a:xfrm>
          <a:prstGeom prst="rect">
            <a:avLst/>
          </a:prstGeom>
        </p:spPr>
        <p:txBody>
          <a:bodyPr>
            <a:spAutoFit/>
          </a:bodyPr>
          <a:lstStyle/>
          <a:p>
            <a:r>
              <a:rPr lang="en-US" smtClean="0"/>
              <a:t>Pumps: The central shaft is connected to pumps that draw the cryogenic propellants (liquid oxygen, liquid hydrogen) from their storage tanks. </a:t>
            </a:r>
            <a:r>
              <a:rPr lang="en-US" dirty="0" smtClean="0"/>
              <a:t>The rotation of the shaft drives the pumps, creating the necessary pressure and flow to deliver the propellants to the combustion chamber.</a:t>
            </a:r>
            <a:endParaRPr lang="en-IN"/>
          </a:p>
        </p:txBody>
      </p:sp>
      <p:sp>
        <p:nvSpPr>
          <p:cNvPr id="5" name="Rectangle 4"/>
          <p:cNvSpPr/>
          <p:nvPr/>
        </p:nvSpPr>
        <p:spPr>
          <a:xfrm>
            <a:off x="5926372" y="4022381"/>
            <a:ext cx="6096000" cy="923330"/>
          </a:xfrm>
          <a:prstGeom prst="rect">
            <a:avLst/>
          </a:prstGeom>
        </p:spPr>
        <p:txBody>
          <a:bodyPr>
            <a:spAutoFit/>
          </a:bodyPr>
          <a:lstStyle/>
          <a:p>
            <a:r>
              <a:rPr lang="en-US" smtClean="0"/>
              <a:t>Injection into Combustion Chamber: The pressurized and cooled propellants are injected into the combustion chamber of the engine, where they mix and ignite to produce thrust.</a:t>
            </a:r>
            <a:endParaRPr lang="en-IN"/>
          </a:p>
        </p:txBody>
      </p:sp>
    </p:spTree>
    <p:extLst>
      <p:ext uri="{BB962C8B-B14F-4D97-AF65-F5344CB8AC3E}">
        <p14:creationId xmlns:p14="http://schemas.microsoft.com/office/powerpoint/2010/main" val="11797518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977" y="159026"/>
            <a:ext cx="1884460" cy="369332"/>
          </a:xfrm>
          <a:prstGeom prst="rect">
            <a:avLst/>
          </a:prstGeom>
          <a:noFill/>
        </p:spPr>
        <p:txBody>
          <a:bodyPr wrap="square" rtlCol="0">
            <a:spAutoFit/>
          </a:bodyPr>
          <a:lstStyle/>
          <a:p>
            <a:r>
              <a:rPr lang="en-IN" dirty="0" smtClean="0"/>
              <a:t>Why Satellite?</a:t>
            </a:r>
            <a:endParaRPr lang="en-IN" dirty="0"/>
          </a:p>
        </p:txBody>
      </p:sp>
      <p:sp>
        <p:nvSpPr>
          <p:cNvPr id="4" name="Rectangle 3"/>
          <p:cNvSpPr/>
          <p:nvPr/>
        </p:nvSpPr>
        <p:spPr>
          <a:xfrm>
            <a:off x="667910" y="1528542"/>
            <a:ext cx="10145864" cy="4247317"/>
          </a:xfrm>
          <a:prstGeom prst="rect">
            <a:avLst/>
          </a:prstGeom>
        </p:spPr>
        <p:txBody>
          <a:bodyPr wrap="square">
            <a:spAutoFit/>
          </a:bodyPr>
          <a:lstStyle/>
          <a:p>
            <a:pPr>
              <a:buFont typeface="+mj-lt"/>
              <a:buAutoNum type="arabicPeriod"/>
            </a:pPr>
            <a:r>
              <a:rPr lang="en-US" b="1" i="0" dirty="0" smtClean="0">
                <a:solidFill>
                  <a:srgbClr val="374151"/>
                </a:solidFill>
                <a:effectLst/>
                <a:latin typeface="Söhne"/>
              </a:rPr>
              <a:t>Communication:</a:t>
            </a:r>
            <a:r>
              <a:rPr lang="en-US" b="0" i="0" dirty="0" smtClean="0">
                <a:solidFill>
                  <a:srgbClr val="374151"/>
                </a:solidFill>
                <a:effectLst/>
                <a:latin typeface="Söhne"/>
              </a:rPr>
              <a:t> Satellites enable global communication by relaying signals for television, radio, internet, and phone services. They facilitate long-distance communication, connecting people across the world.</a:t>
            </a:r>
          </a:p>
          <a:p>
            <a:pPr>
              <a:buFont typeface="+mj-lt"/>
              <a:buAutoNum type="arabicPeriod"/>
            </a:pPr>
            <a:r>
              <a:rPr lang="en-US" b="1" i="0" dirty="0" smtClean="0">
                <a:solidFill>
                  <a:srgbClr val="374151"/>
                </a:solidFill>
                <a:effectLst/>
                <a:latin typeface="Söhne"/>
              </a:rPr>
              <a:t>Navigation and GPS:</a:t>
            </a:r>
            <a:r>
              <a:rPr lang="en-US" b="0" i="0" dirty="0" smtClean="0">
                <a:solidFill>
                  <a:srgbClr val="374151"/>
                </a:solidFill>
                <a:effectLst/>
                <a:latin typeface="Söhne"/>
              </a:rPr>
              <a:t> Satellite-based navigation systems like GPS (Global Positioning System) allow accurate positioning, navigation, and timing services for a variety of applications, including aviation, maritime navigation, and land-based navigation.</a:t>
            </a:r>
          </a:p>
          <a:p>
            <a:pPr>
              <a:buFont typeface="+mj-lt"/>
              <a:buAutoNum type="arabicPeriod"/>
            </a:pPr>
            <a:r>
              <a:rPr lang="en-US" b="1" i="0" dirty="0" smtClean="0">
                <a:solidFill>
                  <a:srgbClr val="374151"/>
                </a:solidFill>
                <a:effectLst/>
                <a:latin typeface="Söhne"/>
              </a:rPr>
              <a:t>Weather Forecasting:</a:t>
            </a:r>
            <a:r>
              <a:rPr lang="en-US" b="0" i="0" dirty="0" smtClean="0">
                <a:solidFill>
                  <a:srgbClr val="374151"/>
                </a:solidFill>
                <a:effectLst/>
                <a:latin typeface="Söhne"/>
              </a:rPr>
              <a:t> Weather satellites monitor Earth's atmosphere, providing data used to predict weather patterns, track storms, and issue warnings for natural disasters like hurricanes, typhoons, and tsunamis.</a:t>
            </a:r>
          </a:p>
          <a:p>
            <a:pPr>
              <a:buFont typeface="+mj-lt"/>
              <a:buAutoNum type="arabicPeriod"/>
            </a:pPr>
            <a:r>
              <a:rPr lang="en-US" b="1" i="0" dirty="0" smtClean="0">
                <a:solidFill>
                  <a:srgbClr val="374151"/>
                </a:solidFill>
                <a:effectLst/>
                <a:latin typeface="Söhne"/>
              </a:rPr>
              <a:t>Earth Observation:</a:t>
            </a:r>
            <a:r>
              <a:rPr lang="en-US" b="0" i="0" dirty="0" smtClean="0">
                <a:solidFill>
                  <a:srgbClr val="374151"/>
                </a:solidFill>
                <a:effectLst/>
                <a:latin typeface="Söhne"/>
              </a:rPr>
              <a:t> Satellites capture images and data about Earth's surface, oceans, and atmosphere. This information is used for environmental monitoring, urban planning, agriculture, forestry, and disaster assessment.</a:t>
            </a:r>
          </a:p>
          <a:p>
            <a:pPr>
              <a:buFont typeface="+mj-lt"/>
              <a:buAutoNum type="arabicPeriod"/>
            </a:pPr>
            <a:r>
              <a:rPr lang="en-US" b="1" i="0" dirty="0" smtClean="0">
                <a:solidFill>
                  <a:srgbClr val="374151"/>
                </a:solidFill>
                <a:effectLst/>
                <a:latin typeface="Söhne"/>
              </a:rPr>
              <a:t>Scientific Research:</a:t>
            </a:r>
            <a:r>
              <a:rPr lang="en-US" b="0" i="0" dirty="0" smtClean="0">
                <a:solidFill>
                  <a:srgbClr val="374151"/>
                </a:solidFill>
                <a:effectLst/>
                <a:latin typeface="Söhne"/>
              </a:rPr>
              <a:t> Satellites support various scientific research, including astronomy, space exploration, climate studies, and environmental monitoring. They allow researchers to study distant celestial bodies, Earth's climate, and space phenomena.</a:t>
            </a:r>
            <a:endParaRPr lang="en-US" b="0" i="0" dirty="0">
              <a:solidFill>
                <a:srgbClr val="374151"/>
              </a:solidFill>
              <a:effectLst/>
              <a:latin typeface="Söhne"/>
            </a:endParaRPr>
          </a:p>
        </p:txBody>
      </p:sp>
    </p:spTree>
    <p:extLst>
      <p:ext uri="{BB962C8B-B14F-4D97-AF65-F5344CB8AC3E}">
        <p14:creationId xmlns:p14="http://schemas.microsoft.com/office/powerpoint/2010/main" val="32018461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3426" y="889844"/>
            <a:ext cx="10495722" cy="3139321"/>
          </a:xfrm>
          <a:prstGeom prst="rect">
            <a:avLst/>
          </a:prstGeom>
        </p:spPr>
        <p:txBody>
          <a:bodyPr wrap="square">
            <a:spAutoFit/>
          </a:bodyPr>
          <a:lstStyle/>
          <a:p>
            <a:r>
              <a:rPr lang="en-US" dirty="0" smtClean="0"/>
              <a:t>Three Axis Method -  In this method, we can stabilize the satellite by using one or more momentum wheels. This method is called as three-axis method. The advantage of this method is that the orientation of the satellite in three axes will be controlled and no need of rotating satellite’s main </a:t>
            </a:r>
            <a:r>
              <a:rPr lang="en-US" err="1" smtClean="0"/>
              <a:t>body</a:t>
            </a:r>
            <a:r>
              <a:rPr lang="en-US" smtClean="0"/>
              <a:t>. </a:t>
            </a:r>
            <a:r>
              <a:rPr lang="en-US" dirty="0" smtClean="0"/>
              <a:t>In this method, the following three axes are considered. Roll axis is considered in the direction in which the satellite moves in orbital plane. Yaw axis is considered in the direction towards earth. Pitch axis is considered in the direction, which is perpendicular to orbital plane. These three axes are shown in below figure. Three Axis Method Let XR, YR and ZR are the roll axis, yaw axis and pitch axis respectively. These three axis are defined by considering the satellite’s position as reference. These three axes define the altitude of satellite. Let X, Y and Z are another set of Cartesian axes. This set of three axis provides the information about orientation of the satellite with respect to reference axes. If there is a change in altitude of the satellite, then the angles between the respective axes will be changed.</a:t>
            </a:r>
            <a:endParaRPr lang="en-IN"/>
          </a:p>
        </p:txBody>
      </p:sp>
    </p:spTree>
    <p:extLst>
      <p:ext uri="{BB962C8B-B14F-4D97-AF65-F5344CB8AC3E}">
        <p14:creationId xmlns:p14="http://schemas.microsoft.com/office/powerpoint/2010/main" val="29734071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7181" y="931460"/>
            <a:ext cx="10829676" cy="4801314"/>
          </a:xfrm>
          <a:prstGeom prst="rect">
            <a:avLst/>
          </a:prstGeom>
        </p:spPr>
        <p:txBody>
          <a:bodyPr wrap="square">
            <a:spAutoFit/>
          </a:bodyPr>
          <a:lstStyle/>
          <a:p>
            <a:r>
              <a:rPr lang="en-US" dirty="0" smtClean="0"/>
              <a:t> In a spacecraft, gyroscopes tell the onboard computer when the craft has changed its attitude (direction and pointing). The computer then sends the information to the spacecraft's stabilization device, which can </a:t>
            </a:r>
            <a:r>
              <a:rPr lang="en-US" smtClean="0"/>
              <a:t>make corrections.</a:t>
            </a:r>
          </a:p>
          <a:p>
            <a:r>
              <a:rPr lang="en-US" dirty="0" smtClean="0"/>
              <a:t> What is the function of a gyro? Gyro sensors, also known as angular rate sensors or angular velocity sensors, are devices that sense angular velocity. In simple terms, angular velocity is the change in rotational angle per unit of time. Angular velocity is generally expressed in </a:t>
            </a:r>
            <a:r>
              <a:rPr lang="en-US" dirty="0" err="1" smtClean="0"/>
              <a:t>deg</a:t>
            </a:r>
            <a:r>
              <a:rPr lang="en-US" dirty="0" smtClean="0"/>
              <a:t>/s (degrees per second). </a:t>
            </a:r>
          </a:p>
          <a:p>
            <a:endParaRPr lang="en-US" dirty="0"/>
          </a:p>
          <a:p>
            <a:r>
              <a:rPr lang="en-US" dirty="0" smtClean="0"/>
              <a:t>Attitude Determination and Control: Gyroscopes are used to accurately determine the satellite's orientation in space. By measuring angular velocity, they provide information about how the satellite is rotating around its various axes. This information is crucial for maintaining the desired orientation, which is especially important for imaging satellites that need to point their sensors accurately or communication satellites that need to maintain a consistent signal direction toward Earth.</a:t>
            </a:r>
          </a:p>
          <a:p>
            <a:endParaRPr lang="en-US" dirty="0" smtClean="0"/>
          </a:p>
          <a:p>
            <a:r>
              <a:rPr lang="en-US" dirty="0" smtClean="0"/>
              <a:t>Stabilization: Gyroscopes help stabilize satellites by providing feedback to onboard control systems. When external forces like solar radiation pressure, gravity gradients, or residual atmospheric drag act on a satellite, gyroscopes can detect these disturbances and help the satellite's reaction wheels or thrusters counteract them. This stabilization ensures that the satellite stays in its intended orbit and orientation.</a:t>
            </a:r>
            <a:endParaRPr lang="en-IN"/>
          </a:p>
        </p:txBody>
      </p:sp>
    </p:spTree>
    <p:extLst>
      <p:ext uri="{BB962C8B-B14F-4D97-AF65-F5344CB8AC3E}">
        <p14:creationId xmlns:p14="http://schemas.microsoft.com/office/powerpoint/2010/main" val="23684244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8397" y="1143551"/>
            <a:ext cx="11028459" cy="3693319"/>
          </a:xfrm>
          <a:prstGeom prst="rect">
            <a:avLst/>
          </a:prstGeom>
        </p:spPr>
        <p:txBody>
          <a:bodyPr wrap="square">
            <a:spAutoFit/>
          </a:bodyPr>
          <a:lstStyle/>
          <a:p>
            <a:r>
              <a:rPr lang="en-US" smtClean="0"/>
              <a:t>Absolutely, gyroscopes are commonly used in drones for three-axis stabilization. </a:t>
            </a:r>
            <a:r>
              <a:rPr lang="en-US" dirty="0" smtClean="0"/>
              <a:t>Drones, or unmanned aerial vehicles (UAVs), require precise control over their orientation to achieve stable flight and perform various tasks effectively. Gyroscopes are essential components in achieving this stability. Here's how gyroscopes are used for three-axis stabilization in drones: Roll, Pitch, and Yaw Axes: Drones can move around three main axes: roll, pitch, and yaw. The roll axis is the lateral axis, the pitch axis is the longitudinal axis, and the yaw axis is the vertical axis. Gyroscopes are used to measure angular rates of rotation around each of these axes. Angular Rate Sensing: Gyroscopes in drones sense the angular rates of rotation around each axis. When the drone experiences external forces, like wind or changes in throttle, these forces can cause the drone to tilt, rotate, or change its orientation. Gyroscopes detect these angular rate changes and provide real-time feedback to the drone's flight controller. Flight Controller: The flight controller of a drone processes the data from the gyroscopes and uses it to adjust the motor speeds or control surfaces to counteract any undesired changes in orientation. For instance, if the drone starts to tilt to the left due to wind, the flight controller will increase the power to the motors on the right side to level the drone.</a:t>
            </a:r>
            <a:endParaRPr lang="en-IN"/>
          </a:p>
        </p:txBody>
      </p:sp>
    </p:spTree>
    <p:extLst>
      <p:ext uri="{BB962C8B-B14F-4D97-AF65-F5344CB8AC3E}">
        <p14:creationId xmlns:p14="http://schemas.microsoft.com/office/powerpoint/2010/main" val="41993622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47875" y="1766887"/>
            <a:ext cx="8096250" cy="3324225"/>
          </a:xfrm>
          <a:prstGeom prst="rect">
            <a:avLst/>
          </a:prstGeom>
        </p:spPr>
      </p:pic>
    </p:spTree>
    <p:extLst>
      <p:ext uri="{BB962C8B-B14F-4D97-AF65-F5344CB8AC3E}">
        <p14:creationId xmlns:p14="http://schemas.microsoft.com/office/powerpoint/2010/main" val="25332046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09900" y="1943100"/>
            <a:ext cx="6172200" cy="2971800"/>
          </a:xfrm>
          <a:prstGeom prst="rect">
            <a:avLst/>
          </a:prstGeom>
        </p:spPr>
      </p:pic>
    </p:spTree>
    <p:extLst>
      <p:ext uri="{BB962C8B-B14F-4D97-AF65-F5344CB8AC3E}">
        <p14:creationId xmlns:p14="http://schemas.microsoft.com/office/powerpoint/2010/main" val="10785034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01148" y="1019258"/>
            <a:ext cx="9439964" cy="5309980"/>
          </a:xfrm>
          <a:prstGeom prst="rect">
            <a:avLst/>
          </a:prstGeom>
        </p:spPr>
      </p:pic>
    </p:spTree>
    <p:extLst>
      <p:ext uri="{BB962C8B-B14F-4D97-AF65-F5344CB8AC3E}">
        <p14:creationId xmlns:p14="http://schemas.microsoft.com/office/powerpoint/2010/main" val="8238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737" y="795129"/>
            <a:ext cx="10384403" cy="5841227"/>
          </a:xfrm>
          <a:prstGeom prst="rect">
            <a:avLst/>
          </a:prstGeom>
        </p:spPr>
      </p:pic>
    </p:spTree>
    <p:extLst>
      <p:ext uri="{BB962C8B-B14F-4D97-AF65-F5344CB8AC3E}">
        <p14:creationId xmlns:p14="http://schemas.microsoft.com/office/powerpoint/2010/main" val="5769442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543" y="970059"/>
            <a:ext cx="10058400" cy="5657850"/>
          </a:xfrm>
          <a:prstGeom prst="rect">
            <a:avLst/>
          </a:prstGeom>
        </p:spPr>
      </p:pic>
    </p:spTree>
    <p:extLst>
      <p:ext uri="{BB962C8B-B14F-4D97-AF65-F5344CB8AC3E}">
        <p14:creationId xmlns:p14="http://schemas.microsoft.com/office/powerpoint/2010/main" val="10348545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715" y="1025718"/>
            <a:ext cx="10058400" cy="5657850"/>
          </a:xfrm>
          <a:prstGeom prst="rect">
            <a:avLst/>
          </a:prstGeom>
        </p:spPr>
      </p:pic>
    </p:spTree>
    <p:extLst>
      <p:ext uri="{BB962C8B-B14F-4D97-AF65-F5344CB8AC3E}">
        <p14:creationId xmlns:p14="http://schemas.microsoft.com/office/powerpoint/2010/main" val="22235270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153" y="461176"/>
            <a:ext cx="10058400" cy="5657850"/>
          </a:xfrm>
          <a:prstGeom prst="rect">
            <a:avLst/>
          </a:prstGeom>
        </p:spPr>
      </p:pic>
    </p:spTree>
    <p:extLst>
      <p:ext uri="{BB962C8B-B14F-4D97-AF65-F5344CB8AC3E}">
        <p14:creationId xmlns:p14="http://schemas.microsoft.com/office/powerpoint/2010/main" val="19644211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3913" y="335846"/>
            <a:ext cx="10440063" cy="3970318"/>
          </a:xfrm>
          <a:prstGeom prst="rect">
            <a:avLst/>
          </a:prstGeom>
        </p:spPr>
        <p:txBody>
          <a:bodyPr wrap="square">
            <a:spAutoFit/>
          </a:bodyPr>
          <a:lstStyle/>
          <a:p>
            <a:pPr>
              <a:buFont typeface="+mj-lt"/>
              <a:buAutoNum type="arabicPeriod"/>
            </a:pPr>
            <a:r>
              <a:rPr lang="en-US" b="1" i="0" dirty="0" smtClean="0">
                <a:solidFill>
                  <a:srgbClr val="374151"/>
                </a:solidFill>
                <a:effectLst/>
                <a:latin typeface="Söhne"/>
              </a:rPr>
              <a:t>National Security:</a:t>
            </a:r>
            <a:r>
              <a:rPr lang="en-US" b="0" i="0" dirty="0" smtClean="0">
                <a:solidFill>
                  <a:srgbClr val="374151"/>
                </a:solidFill>
                <a:effectLst/>
                <a:latin typeface="Söhne"/>
              </a:rPr>
              <a:t> Satellites play a critical role in national security and defense. They provide reconnaissance, surveillance, and intelligence gathering, helping monitor potential threats and geopolitical developments.</a:t>
            </a:r>
          </a:p>
          <a:p>
            <a:pPr>
              <a:buFont typeface="+mj-lt"/>
              <a:buAutoNum type="arabicPeriod"/>
            </a:pPr>
            <a:r>
              <a:rPr lang="en-US" b="1" i="0" dirty="0" smtClean="0">
                <a:solidFill>
                  <a:srgbClr val="374151"/>
                </a:solidFill>
                <a:effectLst/>
                <a:latin typeface="Söhne"/>
              </a:rPr>
              <a:t>Disaster Management:</a:t>
            </a:r>
            <a:r>
              <a:rPr lang="en-US" b="0" i="0" dirty="0" smtClean="0">
                <a:solidFill>
                  <a:srgbClr val="374151"/>
                </a:solidFill>
                <a:effectLst/>
                <a:latin typeface="Söhne"/>
              </a:rPr>
              <a:t> Satellites aid in disaster management by assessing damage, tracking disaster progression, and coordinating response efforts during natural disasters such as earthquakes, floods, and wildfires.</a:t>
            </a:r>
          </a:p>
          <a:p>
            <a:pPr>
              <a:buFont typeface="+mj-lt"/>
              <a:buAutoNum type="arabicPeriod"/>
            </a:pPr>
            <a:r>
              <a:rPr lang="en-US" b="1" i="0" dirty="0" smtClean="0">
                <a:solidFill>
                  <a:srgbClr val="374151"/>
                </a:solidFill>
                <a:effectLst/>
                <a:latin typeface="Söhne"/>
              </a:rPr>
              <a:t>Environmental Monitoring:</a:t>
            </a:r>
            <a:r>
              <a:rPr lang="en-US" b="0" i="0" dirty="0" smtClean="0">
                <a:solidFill>
                  <a:srgbClr val="374151"/>
                </a:solidFill>
                <a:effectLst/>
                <a:latin typeface="Söhne"/>
              </a:rPr>
              <a:t> Satellites monitor environmental changes like deforestation, pollution, and habitat loss. This information contributes to understanding and addressing environmental challenges.</a:t>
            </a:r>
          </a:p>
          <a:p>
            <a:pPr>
              <a:buFont typeface="+mj-lt"/>
              <a:buAutoNum type="arabicPeriod"/>
            </a:pPr>
            <a:r>
              <a:rPr lang="en-US" b="1" i="0" dirty="0" smtClean="0">
                <a:solidFill>
                  <a:srgbClr val="374151"/>
                </a:solidFill>
                <a:effectLst/>
                <a:latin typeface="Söhne"/>
              </a:rPr>
              <a:t>Resource Management:</a:t>
            </a:r>
            <a:r>
              <a:rPr lang="en-US" b="0" i="0" dirty="0" smtClean="0">
                <a:solidFill>
                  <a:srgbClr val="374151"/>
                </a:solidFill>
                <a:effectLst/>
                <a:latin typeface="Söhne"/>
              </a:rPr>
              <a:t> Satellites help manage natural resources like water, minerals, and forests. They assist in monitoring resource extraction, managing fisheries, and ensuring sustainable development.</a:t>
            </a:r>
          </a:p>
          <a:p>
            <a:pPr>
              <a:buFont typeface="+mj-lt"/>
              <a:buAutoNum type="arabicPeriod"/>
            </a:pPr>
            <a:r>
              <a:rPr lang="en-US" b="1" i="0" dirty="0" smtClean="0">
                <a:solidFill>
                  <a:srgbClr val="374151"/>
                </a:solidFill>
                <a:effectLst/>
                <a:latin typeface="Söhne"/>
              </a:rPr>
              <a:t>Telemedicine:</a:t>
            </a:r>
            <a:r>
              <a:rPr lang="en-US" b="0" i="0" dirty="0" smtClean="0">
                <a:solidFill>
                  <a:srgbClr val="374151"/>
                </a:solidFill>
                <a:effectLst/>
                <a:latin typeface="Söhne"/>
              </a:rPr>
              <a:t> Satellites enable telemedicine services, allowing medical professionals to provide remote healthcare and consultations to underserved areas or locations lacking infrastructure.</a:t>
            </a:r>
            <a:endParaRPr lang="en-US" b="0" i="0" dirty="0">
              <a:solidFill>
                <a:srgbClr val="374151"/>
              </a:solidFill>
              <a:effectLst/>
              <a:latin typeface="Söhne"/>
            </a:endParaRPr>
          </a:p>
        </p:txBody>
      </p:sp>
    </p:spTree>
    <p:extLst>
      <p:ext uri="{BB962C8B-B14F-4D97-AF65-F5344CB8AC3E}">
        <p14:creationId xmlns:p14="http://schemas.microsoft.com/office/powerpoint/2010/main" val="18476417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78872" y="371883"/>
            <a:ext cx="7964557" cy="923330"/>
          </a:xfrm>
          <a:prstGeom prst="rect">
            <a:avLst/>
          </a:prstGeom>
        </p:spPr>
        <p:txBody>
          <a:bodyPr wrap="square">
            <a:spAutoFit/>
          </a:bodyPr>
          <a:lstStyle/>
          <a:p>
            <a:r>
              <a:rPr lang="en-US" b="1" i="0" dirty="0" smtClean="0">
                <a:solidFill>
                  <a:srgbClr val="374151"/>
                </a:solidFill>
                <a:effectLst/>
                <a:latin typeface="Söhne"/>
              </a:rPr>
              <a:t>Earth Sensor:</a:t>
            </a:r>
            <a:endParaRPr lang="en-US" b="0" i="0" dirty="0" smtClean="0">
              <a:solidFill>
                <a:srgbClr val="374151"/>
              </a:solidFill>
              <a:effectLst/>
              <a:latin typeface="Söhne"/>
            </a:endParaRPr>
          </a:p>
          <a:p>
            <a:pPr>
              <a:buFont typeface="Arial" panose="020B0604020202020204" pitchFamily="34" charset="0"/>
              <a:buChar char="•"/>
            </a:pPr>
            <a:r>
              <a:rPr lang="en-US" b="0" i="0" dirty="0" smtClean="0">
                <a:solidFill>
                  <a:srgbClr val="374151"/>
                </a:solidFill>
                <a:effectLst/>
                <a:latin typeface="Söhne"/>
              </a:rPr>
              <a:t>Earth sensors detect the Earth's surface in the field of view of the sensor. They work by measuring the intensity of the Earth's infrared radiation. </a:t>
            </a:r>
            <a:endParaRPr lang="en-US" b="0" i="0" dirty="0">
              <a:solidFill>
                <a:srgbClr val="374151"/>
              </a:solidFill>
              <a:effectLst/>
              <a:latin typeface="Söhne"/>
            </a:endParaRPr>
          </a:p>
        </p:txBody>
      </p:sp>
      <p:sp>
        <p:nvSpPr>
          <p:cNvPr id="3" name="Rectangle 2"/>
          <p:cNvSpPr/>
          <p:nvPr/>
        </p:nvSpPr>
        <p:spPr>
          <a:xfrm>
            <a:off x="2578872" y="1766688"/>
            <a:ext cx="7908897" cy="923330"/>
          </a:xfrm>
          <a:prstGeom prst="rect">
            <a:avLst/>
          </a:prstGeom>
        </p:spPr>
        <p:txBody>
          <a:bodyPr wrap="square">
            <a:spAutoFit/>
          </a:bodyPr>
          <a:lstStyle/>
          <a:p>
            <a:r>
              <a:rPr lang="en-US" smtClean="0"/>
              <a:t>Earth sensors are particularly useful for maintaining the satellite's nadir (downward) pointing orientation. </a:t>
            </a:r>
            <a:r>
              <a:rPr lang="en-US" dirty="0" smtClean="0"/>
              <a:t>They can also help determine the satellite's roll, pitch, and yaw angles.</a:t>
            </a:r>
            <a:endParaRPr lang="en-IN"/>
          </a:p>
        </p:txBody>
      </p:sp>
      <p:sp>
        <p:nvSpPr>
          <p:cNvPr id="4" name="Rectangle 3"/>
          <p:cNvSpPr/>
          <p:nvPr/>
        </p:nvSpPr>
        <p:spPr>
          <a:xfrm>
            <a:off x="2578873" y="3122300"/>
            <a:ext cx="7964556" cy="2031325"/>
          </a:xfrm>
          <a:prstGeom prst="rect">
            <a:avLst/>
          </a:prstGeom>
        </p:spPr>
        <p:txBody>
          <a:bodyPr wrap="square">
            <a:spAutoFit/>
          </a:bodyPr>
          <a:lstStyle/>
          <a:p>
            <a:r>
              <a:rPr lang="en-US" b="1" i="0" dirty="0" smtClean="0">
                <a:solidFill>
                  <a:srgbClr val="374151"/>
                </a:solidFill>
                <a:effectLst/>
                <a:latin typeface="Söhne"/>
              </a:rPr>
              <a:t>Sun Sensor:</a:t>
            </a:r>
            <a:endParaRPr lang="en-US" b="0" i="0" dirty="0" smtClean="0">
              <a:solidFill>
                <a:srgbClr val="374151"/>
              </a:solidFill>
              <a:effectLst/>
              <a:latin typeface="Söhne"/>
            </a:endParaRPr>
          </a:p>
          <a:p>
            <a:pPr>
              <a:buFont typeface="Arial" panose="020B0604020202020204" pitchFamily="34" charset="0"/>
              <a:buChar char="•"/>
            </a:pPr>
            <a:r>
              <a:rPr lang="en-US" b="0" i="0" dirty="0" smtClean="0">
                <a:solidFill>
                  <a:srgbClr val="374151"/>
                </a:solidFill>
                <a:effectLst/>
                <a:latin typeface="Söhne"/>
              </a:rPr>
              <a:t>Sun sensors are used to detect the direction of the Sun's light. They contain multiple photodiodes or light-sensitive elements arranged in a pattern. By measuring the intensity of light on these elements, the satellite can determine the angle between the Sun and its own axis.</a:t>
            </a:r>
          </a:p>
          <a:p>
            <a:pPr>
              <a:buFont typeface="Arial" panose="020B0604020202020204" pitchFamily="34" charset="0"/>
              <a:buChar char="•"/>
            </a:pPr>
            <a:r>
              <a:rPr lang="en-US" b="0" i="0" dirty="0" smtClean="0">
                <a:solidFill>
                  <a:srgbClr val="374151"/>
                </a:solidFill>
                <a:effectLst/>
                <a:latin typeface="Söhne"/>
              </a:rPr>
              <a:t>Sun sensors help the satellite maintain its solar pointing direction, which is essential for power generation (solar panels) and thermal control.</a:t>
            </a:r>
            <a:endParaRPr lang="en-US" b="0" i="0" dirty="0">
              <a:solidFill>
                <a:srgbClr val="374151"/>
              </a:solidFill>
              <a:effectLst/>
              <a:latin typeface="Söhne"/>
            </a:endParaRPr>
          </a:p>
        </p:txBody>
      </p:sp>
    </p:spTree>
    <p:extLst>
      <p:ext uri="{BB962C8B-B14F-4D97-AF65-F5344CB8AC3E}">
        <p14:creationId xmlns:p14="http://schemas.microsoft.com/office/powerpoint/2010/main" val="3761545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9016" y="116707"/>
            <a:ext cx="8489342" cy="2031325"/>
          </a:xfrm>
          <a:prstGeom prst="rect">
            <a:avLst/>
          </a:prstGeom>
        </p:spPr>
        <p:txBody>
          <a:bodyPr wrap="square">
            <a:spAutoFit/>
          </a:bodyPr>
          <a:lstStyle/>
          <a:p>
            <a:r>
              <a:rPr lang="en-US" b="1" i="0" dirty="0" smtClean="0">
                <a:solidFill>
                  <a:srgbClr val="374151"/>
                </a:solidFill>
                <a:effectLst/>
                <a:latin typeface="Söhne"/>
              </a:rPr>
              <a:t>Star Tracker (for Celestial Reference):</a:t>
            </a:r>
            <a:endParaRPr lang="en-US" b="0" i="0" dirty="0" smtClean="0">
              <a:solidFill>
                <a:srgbClr val="374151"/>
              </a:solidFill>
              <a:effectLst/>
              <a:latin typeface="Söhne"/>
            </a:endParaRPr>
          </a:p>
          <a:p>
            <a:pPr>
              <a:buFont typeface="Arial" panose="020B0604020202020204" pitchFamily="34" charset="0"/>
              <a:buChar char="•"/>
            </a:pPr>
            <a:r>
              <a:rPr lang="en-US" b="0" i="0" dirty="0" smtClean="0">
                <a:solidFill>
                  <a:srgbClr val="374151"/>
                </a:solidFill>
                <a:effectLst/>
                <a:latin typeface="Söhne"/>
              </a:rPr>
              <a:t>A star tracker is an advanced sensor that identifies and tracks the positions of stars in the sky. By comparing the positions of stars to a star catalog, the satellite can precisely determine its orientation.</a:t>
            </a:r>
          </a:p>
          <a:p>
            <a:pPr>
              <a:buFont typeface="Arial" panose="020B0604020202020204" pitchFamily="34" charset="0"/>
              <a:buChar char="•"/>
            </a:pPr>
            <a:r>
              <a:rPr lang="en-US" b="0" i="0" dirty="0" smtClean="0">
                <a:solidFill>
                  <a:srgbClr val="374151"/>
                </a:solidFill>
                <a:effectLst/>
                <a:latin typeface="Söhne"/>
              </a:rPr>
              <a:t>Star trackers can also be used to detect the Moon or other celestial bodies. This provides an additional reference for attitude determination, especially when stars are not visible due to factors like daylight.</a:t>
            </a:r>
            <a:endParaRPr lang="en-US" b="0" i="0" dirty="0">
              <a:solidFill>
                <a:srgbClr val="374151"/>
              </a:solidFill>
              <a:effectLst/>
              <a:latin typeface="Söhne"/>
            </a:endParaRPr>
          </a:p>
        </p:txBody>
      </p:sp>
      <p:sp>
        <p:nvSpPr>
          <p:cNvPr id="3" name="Rectangle 2"/>
          <p:cNvSpPr/>
          <p:nvPr/>
        </p:nvSpPr>
        <p:spPr>
          <a:xfrm>
            <a:off x="2229016" y="2319952"/>
            <a:ext cx="8393927" cy="923330"/>
          </a:xfrm>
          <a:prstGeom prst="rect">
            <a:avLst/>
          </a:prstGeom>
        </p:spPr>
        <p:txBody>
          <a:bodyPr wrap="square">
            <a:spAutoFit/>
          </a:bodyPr>
          <a:lstStyle/>
          <a:p>
            <a:r>
              <a:rPr lang="en-US" b="0" i="0" smtClean="0">
                <a:solidFill>
                  <a:srgbClr val="374151"/>
                </a:solidFill>
                <a:effectLst/>
                <a:latin typeface="Söhne"/>
              </a:rPr>
              <a:t>The information from these sensors is processed by the satellite's onboard computer or attitude control system, which adjusts the satellite's orientation using reaction wheels, thrusters, or other control mechanisms.</a:t>
            </a:r>
            <a:endParaRPr lang="en-IN"/>
          </a:p>
        </p:txBody>
      </p:sp>
    </p:spTree>
    <p:extLst>
      <p:ext uri="{BB962C8B-B14F-4D97-AF65-F5344CB8AC3E}">
        <p14:creationId xmlns:p14="http://schemas.microsoft.com/office/powerpoint/2010/main" val="2144181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01579" y="753187"/>
            <a:ext cx="5573947" cy="4390438"/>
          </a:xfrm>
          <a:prstGeom prst="rect">
            <a:avLst/>
          </a:prstGeom>
        </p:spPr>
      </p:pic>
    </p:spTree>
    <p:extLst>
      <p:ext uri="{BB962C8B-B14F-4D97-AF65-F5344CB8AC3E}">
        <p14:creationId xmlns:p14="http://schemas.microsoft.com/office/powerpoint/2010/main" val="8032115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80384" y="340581"/>
            <a:ext cx="7070326" cy="5686508"/>
          </a:xfrm>
          <a:prstGeom prst="rect">
            <a:avLst/>
          </a:prstGeom>
        </p:spPr>
      </p:pic>
    </p:spTree>
    <p:extLst>
      <p:ext uri="{BB962C8B-B14F-4D97-AF65-F5344CB8AC3E}">
        <p14:creationId xmlns:p14="http://schemas.microsoft.com/office/powerpoint/2010/main" val="22525471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663" y="180586"/>
            <a:ext cx="11203388" cy="1969770"/>
          </a:xfrm>
          <a:prstGeom prst="rect">
            <a:avLst/>
          </a:prstGeom>
        </p:spPr>
        <p:txBody>
          <a:bodyPr wrap="square">
            <a:spAutoFit/>
          </a:bodyPr>
          <a:lstStyle/>
          <a:p>
            <a:r>
              <a:rPr lang="en-IN" sz="3200" b="1" i="0" u="none" strike="noStrike" baseline="0" dirty="0" smtClean="0">
                <a:latin typeface="Cambria" panose="02040503050406030204" pitchFamily="18" charset="0"/>
              </a:rPr>
              <a:t>Battery Description</a:t>
            </a:r>
          </a:p>
          <a:p>
            <a:r>
              <a:rPr lang="en-US">
                <a:latin typeface="Arial" panose="020B0604020202020204" pitchFamily="34" charset="0"/>
              </a:rPr>
              <a:t>RISAT-2A s/c is provided with one Li-Ion battery of 225Ah nameplate capacity</a:t>
            </a:r>
          </a:p>
          <a:p>
            <a:r>
              <a:rPr lang="en-US" dirty="0">
                <a:latin typeface="Arial" panose="020B0604020202020204" pitchFamily="34" charset="0"/>
              </a:rPr>
              <a:t>consisting of Li-ion cells of VES180SA type procured from M/s SAFT, France. The cells are</a:t>
            </a:r>
          </a:p>
          <a:p>
            <a:r>
              <a:rPr lang="en-US" dirty="0">
                <a:latin typeface="Arial" panose="020B0604020202020204" pitchFamily="34" charset="0"/>
              </a:rPr>
              <a:t>of 45Ah capacity configured as 5P16S to achieve 225Ah. The battery is subdivided into 4</a:t>
            </a:r>
          </a:p>
          <a:p>
            <a:r>
              <a:rPr lang="en-US" dirty="0">
                <a:latin typeface="Arial" panose="020B0604020202020204" pitchFamily="34" charset="0"/>
              </a:rPr>
              <a:t>modules of 5P4S configuration for ease of fabrication, testing, handling and integration to the</a:t>
            </a:r>
          </a:p>
          <a:p>
            <a:r>
              <a:rPr lang="en-IN">
                <a:latin typeface="Arial" panose="020B0604020202020204" pitchFamily="34" charset="0"/>
              </a:rPr>
              <a:t>s/c deck.</a:t>
            </a:r>
            <a:endParaRPr lang="en-IN"/>
          </a:p>
        </p:txBody>
      </p:sp>
      <p:sp>
        <p:nvSpPr>
          <p:cNvPr id="3" name="Rectangle 2"/>
          <p:cNvSpPr/>
          <p:nvPr/>
        </p:nvSpPr>
        <p:spPr>
          <a:xfrm>
            <a:off x="381663" y="2370352"/>
            <a:ext cx="11529392" cy="2862322"/>
          </a:xfrm>
          <a:prstGeom prst="rect">
            <a:avLst/>
          </a:prstGeom>
        </p:spPr>
        <p:txBody>
          <a:bodyPr wrap="square">
            <a:spAutoFit/>
          </a:bodyPr>
          <a:lstStyle/>
          <a:p>
            <a:r>
              <a:rPr lang="en-US">
                <a:latin typeface="Arial" panose="020B0604020202020204" pitchFamily="34" charset="0"/>
              </a:rPr>
              <a:t>Solar array is the primary source of power generator for RISAT-2A satellite. </a:t>
            </a:r>
            <a:r>
              <a:rPr lang="en-US" dirty="0">
                <a:latin typeface="Arial" panose="020B0604020202020204" pitchFamily="34" charset="0"/>
              </a:rPr>
              <a:t>The</a:t>
            </a:r>
          </a:p>
          <a:p>
            <a:r>
              <a:rPr lang="en-US" dirty="0">
                <a:latin typeface="Arial" panose="020B0604020202020204" pitchFamily="34" charset="0"/>
              </a:rPr>
              <a:t>solar cells on the solar array will convert solar radiation from the sun into usable power</a:t>
            </a:r>
          </a:p>
          <a:p>
            <a:r>
              <a:rPr lang="en-US" dirty="0">
                <a:latin typeface="Arial" panose="020B0604020202020204" pitchFamily="34" charset="0"/>
              </a:rPr>
              <a:t>through the photovoltaic process. This subsystem is designed to generate power as an</a:t>
            </a:r>
          </a:p>
          <a:p>
            <a:r>
              <a:rPr lang="en-US" dirty="0">
                <a:latin typeface="Arial" panose="020B0604020202020204" pitchFamily="34" charset="0"/>
              </a:rPr>
              <a:t>entity of the power system, which will regulate and control the distribution of power to the</a:t>
            </a:r>
          </a:p>
          <a:p>
            <a:r>
              <a:rPr lang="en-US" dirty="0">
                <a:latin typeface="Arial" panose="020B0604020202020204" pitchFamily="34" charset="0"/>
              </a:rPr>
              <a:t>other subsystems of the satellite.</a:t>
            </a:r>
          </a:p>
          <a:p>
            <a:r>
              <a:rPr lang="en-US" dirty="0" smtClean="0">
                <a:latin typeface="Arial" panose="020B0604020202020204" pitchFamily="34" charset="0"/>
              </a:rPr>
              <a:t> </a:t>
            </a:r>
            <a:endParaRPr lang="en-US" dirty="0">
              <a:latin typeface="Arial" panose="020B0604020202020204" pitchFamily="34" charset="0"/>
            </a:endParaRPr>
          </a:p>
          <a:p>
            <a:r>
              <a:rPr lang="en-US" dirty="0">
                <a:latin typeface="Arial" panose="020B0604020202020204" pitchFamily="34" charset="0"/>
              </a:rPr>
              <a:t>The Solar Array consists of one wing three panels of size 1.9 m X 2.8 m populated</a:t>
            </a:r>
          </a:p>
          <a:p>
            <a:r>
              <a:rPr lang="en-US" dirty="0">
                <a:latin typeface="Arial" panose="020B0604020202020204" pitchFamily="34" charset="0"/>
              </a:rPr>
              <a:t>with Triple Junction Solar cells for power generation. Solar Panel substrates are sandwich</a:t>
            </a:r>
          </a:p>
          <a:p>
            <a:r>
              <a:rPr lang="en-US" dirty="0">
                <a:latin typeface="Arial" panose="020B0604020202020204" pitchFamily="34" charset="0"/>
              </a:rPr>
              <a:t>structures with CFRP face skins and 50 micron </a:t>
            </a:r>
            <a:r>
              <a:rPr lang="en-US" dirty="0" err="1">
                <a:latin typeface="Arial" panose="020B0604020202020204" pitchFamily="34" charset="0"/>
              </a:rPr>
              <a:t>Kapton</a:t>
            </a:r>
            <a:r>
              <a:rPr lang="en-US" dirty="0">
                <a:latin typeface="Arial" panose="020B0604020202020204" pitchFamily="34" charset="0"/>
              </a:rPr>
              <a:t> as insulator on the cell side.</a:t>
            </a:r>
          </a:p>
          <a:p>
            <a:endParaRPr lang="en-IN"/>
          </a:p>
        </p:txBody>
      </p:sp>
    </p:spTree>
    <p:extLst>
      <p:ext uri="{BB962C8B-B14F-4D97-AF65-F5344CB8AC3E}">
        <p14:creationId xmlns:p14="http://schemas.microsoft.com/office/powerpoint/2010/main" val="5083727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8497" y="1028343"/>
            <a:ext cx="8245503" cy="3693319"/>
          </a:xfrm>
          <a:prstGeom prst="rect">
            <a:avLst/>
          </a:prstGeom>
        </p:spPr>
        <p:txBody>
          <a:bodyPr wrap="square">
            <a:spAutoFit/>
          </a:bodyPr>
          <a:lstStyle/>
          <a:p>
            <a:r>
              <a:rPr lang="en-US" b="0" i="0" dirty="0" smtClean="0">
                <a:solidFill>
                  <a:srgbClr val="374151"/>
                </a:solidFill>
                <a:effectLst/>
                <a:latin typeface="Söhne"/>
              </a:rPr>
              <a:t>Here are some key aspects of a grounding scheme in a satellite:</a:t>
            </a:r>
          </a:p>
          <a:p>
            <a:pPr>
              <a:buFont typeface="+mj-lt"/>
              <a:buAutoNum type="arabicPeriod"/>
            </a:pPr>
            <a:r>
              <a:rPr lang="en-US" b="1" i="0" dirty="0" smtClean="0">
                <a:solidFill>
                  <a:srgbClr val="374151"/>
                </a:solidFill>
                <a:effectLst/>
                <a:latin typeface="Söhne"/>
              </a:rPr>
              <a:t>Electrical Continuity:</a:t>
            </a:r>
            <a:r>
              <a:rPr lang="en-US" b="0" i="0" dirty="0" smtClean="0">
                <a:solidFill>
                  <a:srgbClr val="374151"/>
                </a:solidFill>
                <a:effectLst/>
                <a:latin typeface="Söhne"/>
              </a:rPr>
              <a:t> A grounding scheme ensures that all metal parts and conductive elements within the satellite are electrically connected, creating a low-resistance pathway for electric currents. This minimizes voltage differences between different parts of the satellite and helps prevent electrostatic discharge (ESD) events.</a:t>
            </a:r>
          </a:p>
          <a:p>
            <a:pPr>
              <a:buFont typeface="+mj-lt"/>
              <a:buAutoNum type="arabicPeriod"/>
            </a:pPr>
            <a:r>
              <a:rPr lang="en-US" b="1" i="0" dirty="0" smtClean="0">
                <a:solidFill>
                  <a:srgbClr val="374151"/>
                </a:solidFill>
                <a:effectLst/>
                <a:latin typeface="Söhne"/>
              </a:rPr>
              <a:t>EMI Mitigation:</a:t>
            </a:r>
            <a:r>
              <a:rPr lang="en-US" b="0" i="0" dirty="0" smtClean="0">
                <a:solidFill>
                  <a:srgbClr val="374151"/>
                </a:solidFill>
                <a:effectLst/>
                <a:latin typeface="Söhne"/>
              </a:rPr>
              <a:t> Proper grounding helps reduce electromagnetic interference, which can disrupt the operation of sensitive electronics on the satellite. Grounding prevents the buildup of static charges and provides a controlled path for current flow.</a:t>
            </a:r>
          </a:p>
          <a:p>
            <a:pPr>
              <a:buFont typeface="+mj-lt"/>
              <a:buAutoNum type="arabicPeriod"/>
            </a:pPr>
            <a:r>
              <a:rPr lang="en-US" b="1" i="0" dirty="0" smtClean="0">
                <a:solidFill>
                  <a:srgbClr val="374151"/>
                </a:solidFill>
                <a:effectLst/>
                <a:latin typeface="Söhne"/>
              </a:rPr>
              <a:t>Signal Integrity:</a:t>
            </a:r>
            <a:r>
              <a:rPr lang="en-US" b="0" i="0" dirty="0" smtClean="0">
                <a:solidFill>
                  <a:srgbClr val="374151"/>
                </a:solidFill>
                <a:effectLst/>
                <a:latin typeface="Söhne"/>
              </a:rPr>
              <a:t> Grounding is crucial for maintaining signal integrity. It reduces noise and ensures that signals transmitted between different components maintain their quality and accuracy.</a:t>
            </a:r>
            <a:endParaRPr lang="en-US" b="0" i="0" dirty="0">
              <a:solidFill>
                <a:srgbClr val="374151"/>
              </a:solidFill>
              <a:effectLst/>
              <a:latin typeface="Söhne"/>
            </a:endParaRPr>
          </a:p>
        </p:txBody>
      </p:sp>
    </p:spTree>
    <p:extLst>
      <p:ext uri="{BB962C8B-B14F-4D97-AF65-F5344CB8AC3E}">
        <p14:creationId xmlns:p14="http://schemas.microsoft.com/office/powerpoint/2010/main" val="37738398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28962" y="361950"/>
            <a:ext cx="5934075" cy="6134100"/>
          </a:xfrm>
          <a:prstGeom prst="rect">
            <a:avLst/>
          </a:prstGeom>
        </p:spPr>
      </p:pic>
    </p:spTree>
    <p:extLst>
      <p:ext uri="{BB962C8B-B14F-4D97-AF65-F5344CB8AC3E}">
        <p14:creationId xmlns:p14="http://schemas.microsoft.com/office/powerpoint/2010/main" val="3268920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7062" y="1447800"/>
            <a:ext cx="5857875" cy="3962400"/>
          </a:xfrm>
          <a:prstGeom prst="rect">
            <a:avLst/>
          </a:prstGeom>
        </p:spPr>
      </p:pic>
      <p:pic>
        <p:nvPicPr>
          <p:cNvPr id="3" name="Picture 2"/>
          <p:cNvPicPr>
            <a:picLocks noChangeAspect="1"/>
          </p:cNvPicPr>
          <p:nvPr/>
        </p:nvPicPr>
        <p:blipFill>
          <a:blip r:embed="rId3"/>
          <a:stretch>
            <a:fillRect/>
          </a:stretch>
        </p:blipFill>
        <p:spPr>
          <a:xfrm>
            <a:off x="3043237" y="1014412"/>
            <a:ext cx="6105525" cy="4829175"/>
          </a:xfrm>
          <a:prstGeom prst="rect">
            <a:avLst/>
          </a:prstGeom>
        </p:spPr>
      </p:pic>
    </p:spTree>
    <p:extLst>
      <p:ext uri="{BB962C8B-B14F-4D97-AF65-F5344CB8AC3E}">
        <p14:creationId xmlns:p14="http://schemas.microsoft.com/office/powerpoint/2010/main" val="42095291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19412" y="1323975"/>
            <a:ext cx="6353175" cy="4210050"/>
          </a:xfrm>
          <a:prstGeom prst="rect">
            <a:avLst/>
          </a:prstGeom>
        </p:spPr>
      </p:pic>
    </p:spTree>
    <p:extLst>
      <p:ext uri="{BB962C8B-B14F-4D97-AF65-F5344CB8AC3E}">
        <p14:creationId xmlns:p14="http://schemas.microsoft.com/office/powerpoint/2010/main" val="4795646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38462" y="319087"/>
            <a:ext cx="6315075" cy="6219825"/>
          </a:xfrm>
          <a:prstGeom prst="rect">
            <a:avLst/>
          </a:prstGeom>
        </p:spPr>
      </p:pic>
    </p:spTree>
    <p:extLst>
      <p:ext uri="{BB962C8B-B14F-4D97-AF65-F5344CB8AC3E}">
        <p14:creationId xmlns:p14="http://schemas.microsoft.com/office/powerpoint/2010/main" val="13679325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45919" y="1997839"/>
            <a:ext cx="9470003" cy="1754326"/>
          </a:xfrm>
          <a:prstGeom prst="rect">
            <a:avLst/>
          </a:prstGeom>
        </p:spPr>
        <p:txBody>
          <a:bodyPr wrap="square">
            <a:spAutoFit/>
          </a:bodyPr>
          <a:lstStyle/>
          <a:p>
            <a:pPr>
              <a:buFont typeface="+mj-lt"/>
              <a:buAutoNum type="arabicPeriod"/>
            </a:pPr>
            <a:r>
              <a:rPr lang="en-US" b="1" i="0" dirty="0" smtClean="0">
                <a:solidFill>
                  <a:srgbClr val="374151"/>
                </a:solidFill>
                <a:effectLst/>
                <a:latin typeface="Söhne"/>
              </a:rPr>
              <a:t>Education and Outreach:</a:t>
            </a:r>
            <a:r>
              <a:rPr lang="en-US" b="0" i="0" dirty="0" smtClean="0">
                <a:solidFill>
                  <a:srgbClr val="374151"/>
                </a:solidFill>
                <a:effectLst/>
                <a:latin typeface="Söhne"/>
              </a:rPr>
              <a:t> Satellites enhance education by providing real-time data and visuals for educational purposes. They inspire interest in science, technology, engineering, and mathematics (STEM) fields.</a:t>
            </a:r>
          </a:p>
          <a:p>
            <a:pPr>
              <a:buFont typeface="+mj-lt"/>
              <a:buAutoNum type="arabicPeriod"/>
            </a:pPr>
            <a:r>
              <a:rPr lang="en-US" b="1" i="0" dirty="0" smtClean="0">
                <a:solidFill>
                  <a:srgbClr val="374151"/>
                </a:solidFill>
                <a:effectLst/>
                <a:latin typeface="Söhne"/>
              </a:rPr>
              <a:t>Global Connectivity:</a:t>
            </a:r>
            <a:r>
              <a:rPr lang="en-US" b="0" i="0" dirty="0" smtClean="0">
                <a:solidFill>
                  <a:srgbClr val="374151"/>
                </a:solidFill>
                <a:effectLst/>
                <a:latin typeface="Söhne"/>
              </a:rPr>
              <a:t> Satellites bridge digital divides by bringing internet access to remote and underserved areas, contributing to economic development and education.</a:t>
            </a:r>
          </a:p>
          <a:p>
            <a:r>
              <a:rPr lang="en-US" b="0" i="0" dirty="0" smtClean="0">
                <a:solidFill>
                  <a:srgbClr val="374151"/>
                </a:solidFill>
                <a:effectLst/>
                <a:latin typeface="Söhne"/>
              </a:rPr>
              <a:t>In essence, satellites are indispensable tools that improve our daily lives, advance scientific</a:t>
            </a:r>
            <a:endParaRPr lang="en-US" b="0" i="0" dirty="0">
              <a:solidFill>
                <a:srgbClr val="374151"/>
              </a:solidFill>
              <a:effectLst/>
              <a:latin typeface="Söhne"/>
            </a:endParaRPr>
          </a:p>
        </p:txBody>
      </p:sp>
    </p:spTree>
    <p:extLst>
      <p:ext uri="{BB962C8B-B14F-4D97-AF65-F5344CB8AC3E}">
        <p14:creationId xmlns:p14="http://schemas.microsoft.com/office/powerpoint/2010/main" val="3217474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52750" y="428625"/>
            <a:ext cx="6286500" cy="6000750"/>
          </a:xfrm>
          <a:prstGeom prst="rect">
            <a:avLst/>
          </a:prstGeom>
        </p:spPr>
      </p:pic>
    </p:spTree>
    <p:extLst>
      <p:ext uri="{BB962C8B-B14F-4D97-AF65-F5344CB8AC3E}">
        <p14:creationId xmlns:p14="http://schemas.microsoft.com/office/powerpoint/2010/main" val="15146360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00350" y="647700"/>
            <a:ext cx="6591300" cy="5562600"/>
          </a:xfrm>
          <a:prstGeom prst="rect">
            <a:avLst/>
          </a:prstGeom>
        </p:spPr>
      </p:pic>
    </p:spTree>
    <p:extLst>
      <p:ext uri="{BB962C8B-B14F-4D97-AF65-F5344CB8AC3E}">
        <p14:creationId xmlns:p14="http://schemas.microsoft.com/office/powerpoint/2010/main" val="1641629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33687" y="1195387"/>
            <a:ext cx="6524625" cy="4467225"/>
          </a:xfrm>
          <a:prstGeom prst="rect">
            <a:avLst/>
          </a:prstGeom>
        </p:spPr>
      </p:pic>
    </p:spTree>
    <p:extLst>
      <p:ext uri="{BB962C8B-B14F-4D97-AF65-F5344CB8AC3E}">
        <p14:creationId xmlns:p14="http://schemas.microsoft.com/office/powerpoint/2010/main" val="5332050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29012" y="190500"/>
            <a:ext cx="5133975" cy="6477000"/>
          </a:xfrm>
          <a:prstGeom prst="rect">
            <a:avLst/>
          </a:prstGeom>
        </p:spPr>
      </p:pic>
    </p:spTree>
    <p:extLst>
      <p:ext uri="{BB962C8B-B14F-4D97-AF65-F5344CB8AC3E}">
        <p14:creationId xmlns:p14="http://schemas.microsoft.com/office/powerpoint/2010/main" val="31558227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8152" y="281091"/>
            <a:ext cx="10026595" cy="1200329"/>
          </a:xfrm>
          <a:prstGeom prst="rect">
            <a:avLst/>
          </a:prstGeom>
        </p:spPr>
        <p:txBody>
          <a:bodyPr wrap="square">
            <a:spAutoFit/>
          </a:bodyPr>
          <a:lstStyle/>
          <a:p>
            <a:r>
              <a:rPr lang="en-US" smtClean="0"/>
              <a:t>The heat shield “is a safety critical piece of equipment designed to protect the craft and passengers,” said Mike Sarafin, Artemis I mission manager. </a:t>
            </a:r>
            <a:r>
              <a:rPr lang="en-US" dirty="0" smtClean="0"/>
              <a:t>It will be entering the atmosphere at speeds of Mach 32 , with 5,000 degrees of heat and needs to protect a 20,000 pound spacecraft with astronauts on future missions.</a:t>
            </a:r>
            <a:endParaRPr lang="en-IN"/>
          </a:p>
        </p:txBody>
      </p:sp>
      <p:sp>
        <p:nvSpPr>
          <p:cNvPr id="3" name="Rectangle 2"/>
          <p:cNvSpPr/>
          <p:nvPr/>
        </p:nvSpPr>
        <p:spPr>
          <a:xfrm>
            <a:off x="628152" y="1616910"/>
            <a:ext cx="9931180" cy="923330"/>
          </a:xfrm>
          <a:prstGeom prst="rect">
            <a:avLst/>
          </a:prstGeom>
        </p:spPr>
        <p:txBody>
          <a:bodyPr wrap="square">
            <a:spAutoFit/>
          </a:bodyPr>
          <a:lstStyle/>
          <a:p>
            <a:r>
              <a:rPr lang="en-US" smtClean="0"/>
              <a:t>Heat shields of re-entry space vehicles such as the space shuttle orbiter are made using carbon–carbon composite. </a:t>
            </a:r>
            <a:r>
              <a:rPr lang="en-US" dirty="0" smtClean="0"/>
              <a:t>This material is used in the nose cone and leading edges of the orbiter where the temperature reaches 1600 °C during re-entry.</a:t>
            </a:r>
            <a:endParaRPr lang="en-IN"/>
          </a:p>
        </p:txBody>
      </p:sp>
    </p:spTree>
    <p:extLst>
      <p:ext uri="{BB962C8B-B14F-4D97-AF65-F5344CB8AC3E}">
        <p14:creationId xmlns:p14="http://schemas.microsoft.com/office/powerpoint/2010/main" val="22422364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action wheel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4696" y="993913"/>
            <a:ext cx="10866782" cy="4890052"/>
          </a:xfrm>
          <a:prstGeom prst="rect">
            <a:avLst/>
          </a:prstGeom>
        </p:spPr>
      </p:pic>
    </p:spTree>
    <p:extLst>
      <p:ext uri="{BB962C8B-B14F-4D97-AF65-F5344CB8AC3E}">
        <p14:creationId xmlns:p14="http://schemas.microsoft.com/office/powerpoint/2010/main" val="33862653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netorqu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4993" y="890547"/>
            <a:ext cx="10955129" cy="4929808"/>
          </a:xfrm>
          <a:prstGeom prst="rect">
            <a:avLst/>
          </a:prstGeom>
        </p:spPr>
      </p:pic>
    </p:spTree>
    <p:extLst>
      <p:ext uri="{BB962C8B-B14F-4D97-AF65-F5344CB8AC3E}">
        <p14:creationId xmlns:p14="http://schemas.microsoft.com/office/powerpoint/2010/main" val="6833965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5852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88447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2232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8137" y="4762"/>
            <a:ext cx="11515725" cy="6848475"/>
          </a:xfrm>
          <a:prstGeom prst="rect">
            <a:avLst/>
          </a:prstGeom>
        </p:spPr>
      </p:pic>
    </p:spTree>
    <p:extLst>
      <p:ext uri="{BB962C8B-B14F-4D97-AF65-F5344CB8AC3E}">
        <p14:creationId xmlns:p14="http://schemas.microsoft.com/office/powerpoint/2010/main" val="18287453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0202" y="1200507"/>
            <a:ext cx="10702455" cy="4247317"/>
          </a:xfrm>
          <a:prstGeom prst="rect">
            <a:avLst/>
          </a:prstGeom>
        </p:spPr>
        <p:txBody>
          <a:bodyPr wrap="square">
            <a:spAutoFit/>
          </a:bodyPr>
          <a:lstStyle/>
          <a:p>
            <a:r>
              <a:rPr lang="en-US" b="0" i="0" dirty="0" smtClean="0">
                <a:solidFill>
                  <a:srgbClr val="374151"/>
                </a:solidFill>
                <a:effectLst/>
                <a:latin typeface="Söhne"/>
              </a:rPr>
              <a:t>The primary purpose of an apogee firing is to change the spacecraft's velocity and alter its orbit. This maneuver can serve various objectives, depending on the mission requirements:</a:t>
            </a:r>
          </a:p>
          <a:p>
            <a:pPr>
              <a:buFont typeface="+mj-lt"/>
              <a:buAutoNum type="arabicPeriod"/>
            </a:pPr>
            <a:r>
              <a:rPr lang="en-US" b="1" i="0" dirty="0" smtClean="0">
                <a:solidFill>
                  <a:srgbClr val="374151"/>
                </a:solidFill>
                <a:effectLst/>
                <a:latin typeface="Söhne"/>
              </a:rPr>
              <a:t>Orbit Circularization:</a:t>
            </a:r>
            <a:r>
              <a:rPr lang="en-US" b="0" i="0" dirty="0" smtClean="0">
                <a:solidFill>
                  <a:srgbClr val="374151"/>
                </a:solidFill>
                <a:effectLst/>
                <a:latin typeface="Söhne"/>
              </a:rPr>
              <a:t> If a spacecraft is in an elliptical orbit (with varying distances from the central body), an apogee firing can be used to increase its velocity at the apogee. This results in a higher speed at the farthest point of the orbit, leading to a circularized orbit with a more constant altitude.</a:t>
            </a:r>
          </a:p>
          <a:p>
            <a:pPr>
              <a:buFont typeface="+mj-lt"/>
              <a:buAutoNum type="arabicPeriod"/>
            </a:pPr>
            <a:r>
              <a:rPr lang="en-US" b="1" i="0" dirty="0" smtClean="0">
                <a:solidFill>
                  <a:srgbClr val="374151"/>
                </a:solidFill>
                <a:effectLst/>
                <a:latin typeface="Söhne"/>
              </a:rPr>
              <a:t>Orbit Transfer:</a:t>
            </a:r>
            <a:r>
              <a:rPr lang="en-US" b="0" i="0" dirty="0" smtClean="0">
                <a:solidFill>
                  <a:srgbClr val="374151"/>
                </a:solidFill>
                <a:effectLst/>
                <a:latin typeface="Söhne"/>
              </a:rPr>
              <a:t> Apogee firings can be used to transfer a spacecraft from one orbit to another. For instance, a spacecraft in a low Earth orbit might execute an apogee firing to raise its apogee and transition to a higher orbit.</a:t>
            </a:r>
          </a:p>
          <a:p>
            <a:pPr>
              <a:buFont typeface="+mj-lt"/>
              <a:buAutoNum type="arabicPeriod"/>
            </a:pPr>
            <a:r>
              <a:rPr lang="en-US" b="1" i="0" dirty="0" smtClean="0">
                <a:solidFill>
                  <a:srgbClr val="374151"/>
                </a:solidFill>
                <a:effectLst/>
                <a:latin typeface="Söhne"/>
              </a:rPr>
              <a:t>Change in Orbital Inclination:</a:t>
            </a:r>
            <a:r>
              <a:rPr lang="en-US" b="0" i="0" dirty="0" smtClean="0">
                <a:solidFill>
                  <a:srgbClr val="374151"/>
                </a:solidFill>
                <a:effectLst/>
                <a:latin typeface="Söhne"/>
              </a:rPr>
              <a:t> By firing the engines at the apogee of its orbit, a spacecraft can change its orbital plane or inclination. This is often necessary to align the orbit with specific targets or observation requirements.</a:t>
            </a:r>
          </a:p>
          <a:p>
            <a:pPr>
              <a:buFont typeface="+mj-lt"/>
              <a:buAutoNum type="arabicPeriod"/>
            </a:pPr>
            <a:r>
              <a:rPr lang="en-US" b="1" i="0" dirty="0" smtClean="0">
                <a:solidFill>
                  <a:srgbClr val="374151"/>
                </a:solidFill>
                <a:effectLst/>
                <a:latin typeface="Söhne"/>
              </a:rPr>
              <a:t>Interplanetary Missions:</a:t>
            </a:r>
            <a:r>
              <a:rPr lang="en-US" b="0" i="0" dirty="0" smtClean="0">
                <a:solidFill>
                  <a:srgbClr val="374151"/>
                </a:solidFill>
                <a:effectLst/>
                <a:latin typeface="Söhne"/>
              </a:rPr>
              <a:t> Spacecraft traveling to other planets may execute apogee firings to adjust their trajectories and achieve the required encounter with the target planet.</a:t>
            </a:r>
          </a:p>
          <a:p>
            <a:pPr>
              <a:buFont typeface="+mj-lt"/>
              <a:buAutoNum type="arabicPeriod"/>
            </a:pPr>
            <a:r>
              <a:rPr lang="en-US" b="1" i="0" dirty="0" smtClean="0">
                <a:solidFill>
                  <a:srgbClr val="374151"/>
                </a:solidFill>
                <a:effectLst/>
                <a:latin typeface="Söhne"/>
              </a:rPr>
              <a:t>Lunar or Planetary Capture:</a:t>
            </a:r>
            <a:r>
              <a:rPr lang="en-US" b="0" i="0" dirty="0" smtClean="0">
                <a:solidFill>
                  <a:srgbClr val="374151"/>
                </a:solidFill>
                <a:effectLst/>
                <a:latin typeface="Söhne"/>
              </a:rPr>
              <a:t> Spacecraft entering orbit around a moon or planet can perform an apogee firing to slow down and be captured by the body's gravity.</a:t>
            </a:r>
            <a:endParaRPr lang="en-US" b="0" i="0" dirty="0">
              <a:solidFill>
                <a:srgbClr val="374151"/>
              </a:solidFill>
              <a:effectLst/>
              <a:latin typeface="Söhne"/>
            </a:endParaRPr>
          </a:p>
        </p:txBody>
      </p:sp>
    </p:spTree>
    <p:extLst>
      <p:ext uri="{BB962C8B-B14F-4D97-AF65-F5344CB8AC3E}">
        <p14:creationId xmlns:p14="http://schemas.microsoft.com/office/powerpoint/2010/main" val="30183659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69705" y="762793"/>
            <a:ext cx="6096000" cy="1754326"/>
          </a:xfrm>
          <a:prstGeom prst="rect">
            <a:avLst/>
          </a:prstGeom>
        </p:spPr>
        <p:txBody>
          <a:bodyPr>
            <a:spAutoFit/>
          </a:bodyPr>
          <a:lstStyle/>
          <a:p>
            <a:r>
              <a:rPr lang="en-US" b="0" i="0" dirty="0" smtClean="0">
                <a:solidFill>
                  <a:srgbClr val="202124"/>
                </a:solidFill>
                <a:effectLst/>
                <a:latin typeface="Google Sans"/>
              </a:rPr>
              <a:t>The Lander Module (LM) of the Indian Space Research </a:t>
            </a:r>
            <a:r>
              <a:rPr lang="en-US" b="0" i="0" dirty="0" err="1" smtClean="0">
                <a:solidFill>
                  <a:srgbClr val="202124"/>
                </a:solidFill>
                <a:effectLst/>
                <a:latin typeface="Google Sans"/>
              </a:rPr>
              <a:t>Organisation's</a:t>
            </a:r>
            <a:r>
              <a:rPr lang="en-US" b="0" i="0" dirty="0" smtClean="0">
                <a:solidFill>
                  <a:srgbClr val="202124"/>
                </a:solidFill>
                <a:effectLst/>
                <a:latin typeface="Google Sans"/>
              </a:rPr>
              <a:t> (ISRO) third lunar mission Chandrayaan-3, launched on </a:t>
            </a:r>
            <a:r>
              <a:rPr lang="en-US" b="0" i="0" dirty="0" smtClean="0">
                <a:solidFill>
                  <a:srgbClr val="040C28"/>
                </a:solidFill>
                <a:effectLst/>
                <a:latin typeface="Google Sans"/>
              </a:rPr>
              <a:t>July 14</a:t>
            </a:r>
            <a:r>
              <a:rPr lang="en-US" b="0" i="0" dirty="0" smtClean="0">
                <a:solidFill>
                  <a:srgbClr val="202124"/>
                </a:solidFill>
                <a:effectLst/>
                <a:latin typeface="Google Sans"/>
              </a:rPr>
              <a:t>, made a successfully landing on the Moon's surface on August 23, making India only the fourth country after the erstwhile USSR, the U.S. and China to make a soft landing on the lunar surface.</a:t>
            </a:r>
            <a:endParaRPr lang="en-IN" dirty="0"/>
          </a:p>
        </p:txBody>
      </p:sp>
    </p:spTree>
    <p:extLst>
      <p:ext uri="{BB962C8B-B14F-4D97-AF65-F5344CB8AC3E}">
        <p14:creationId xmlns:p14="http://schemas.microsoft.com/office/powerpoint/2010/main" val="37547653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5617" y="119371"/>
            <a:ext cx="10607040" cy="6716600"/>
          </a:xfrm>
          <a:prstGeom prst="rect">
            <a:avLst/>
          </a:prstGeom>
        </p:spPr>
      </p:pic>
    </p:spTree>
    <p:extLst>
      <p:ext uri="{BB962C8B-B14F-4D97-AF65-F5344CB8AC3E}">
        <p14:creationId xmlns:p14="http://schemas.microsoft.com/office/powerpoint/2010/main" val="15084242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8150" y="338137"/>
            <a:ext cx="11315700" cy="6181725"/>
          </a:xfrm>
          <a:prstGeom prst="rect">
            <a:avLst/>
          </a:prstGeom>
        </p:spPr>
      </p:pic>
    </p:spTree>
    <p:extLst>
      <p:ext uri="{BB962C8B-B14F-4D97-AF65-F5344CB8AC3E}">
        <p14:creationId xmlns:p14="http://schemas.microsoft.com/office/powerpoint/2010/main" val="26730233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41336" y="516372"/>
            <a:ext cx="8969071" cy="5998986"/>
          </a:xfrm>
          <a:prstGeom prst="rect">
            <a:avLst/>
          </a:prstGeom>
        </p:spPr>
      </p:pic>
    </p:spTree>
    <p:extLst>
      <p:ext uri="{BB962C8B-B14F-4D97-AF65-F5344CB8AC3E}">
        <p14:creationId xmlns:p14="http://schemas.microsoft.com/office/powerpoint/2010/main" val="37598212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Chandrayaan-3 – Integrated Modu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3" name="Picture 2"/>
          <p:cNvPicPr>
            <a:picLocks noChangeAspect="1"/>
          </p:cNvPicPr>
          <p:nvPr/>
        </p:nvPicPr>
        <p:blipFill>
          <a:blip r:embed="rId2"/>
          <a:stretch>
            <a:fillRect/>
          </a:stretch>
        </p:blipFill>
        <p:spPr>
          <a:xfrm>
            <a:off x="959872" y="0"/>
            <a:ext cx="10020880" cy="6727829"/>
          </a:xfrm>
          <a:prstGeom prst="rect">
            <a:avLst/>
          </a:prstGeom>
        </p:spPr>
      </p:pic>
    </p:spTree>
    <p:extLst>
      <p:ext uri="{BB962C8B-B14F-4D97-AF65-F5344CB8AC3E}">
        <p14:creationId xmlns:p14="http://schemas.microsoft.com/office/powerpoint/2010/main" val="14776012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1743</TotalTime>
  <Words>2166</Words>
  <Application>Microsoft Office PowerPoint</Application>
  <PresentationFormat>Widescreen</PresentationFormat>
  <Paragraphs>67</Paragraphs>
  <Slides>51</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Arial</vt:lpstr>
      <vt:lpstr>Calibri</vt:lpstr>
      <vt:lpstr>Calibri Light</vt:lpstr>
      <vt:lpstr>Cambria</vt:lpstr>
      <vt:lpstr>Google Sans</vt:lpstr>
      <vt:lpstr>Söhne</vt:lpstr>
      <vt:lpstr>Office Theme</vt:lpstr>
      <vt:lpstr>Chandrayyan-3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Chandrayyan-3</dc:title>
  <dc:creator>Dinesh Kumat, CSG/URSC</dc:creator>
  <cp:lastModifiedBy>Dinesh Kumat, CSG/URSC</cp:lastModifiedBy>
  <cp:revision>27</cp:revision>
  <dcterms:created xsi:type="dcterms:W3CDTF">2023-08-24T06:11:04Z</dcterms:created>
  <dcterms:modified xsi:type="dcterms:W3CDTF">2023-08-25T11:14:42Z</dcterms:modified>
</cp:coreProperties>
</file>